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1" r:id="rId5"/>
    <p:sldId id="274" r:id="rId6"/>
    <p:sldId id="269" r:id="rId7"/>
    <p:sldId id="259" r:id="rId8"/>
    <p:sldId id="260" r:id="rId9"/>
    <p:sldId id="268" r:id="rId10"/>
    <p:sldId id="275" r:id="rId11"/>
    <p:sldId id="270" r:id="rId12"/>
    <p:sldId id="263" r:id="rId13"/>
    <p:sldId id="273" r:id="rId14"/>
    <p:sldId id="262" r:id="rId15"/>
    <p:sldId id="271" r:id="rId16"/>
    <p:sldId id="265" r:id="rId17"/>
    <p:sldId id="266" r:id="rId18"/>
    <p:sldId id="276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6" d="100"/>
          <a:sy n="76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Sheet1!$D$1</c:f>
              <c:strCache>
                <c:ptCount val="1"/>
                <c:pt idx="0">
                  <c:v>Rukopisi</c:v>
                </c:pt>
              </c:strCache>
            </c:strRef>
          </c:tx>
          <c:cat>
            <c:strRef>
              <c:f>Sheet1!$C$2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4376</c:v>
                </c:pt>
              </c:numCache>
            </c:numRef>
          </c:val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Audio</c:v>
                </c:pt>
              </c:strCache>
            </c:strRef>
          </c:tx>
          <c:cat>
            <c:strRef>
              <c:f>Sheet1!$C$2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5954</c:v>
                </c:pt>
              </c:numCache>
            </c:numRef>
          </c:val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Video</c:v>
                </c:pt>
              </c:strCache>
            </c:strRef>
          </c:tx>
          <c:cat>
            <c:strRef>
              <c:f>Sheet1!$C$2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1584</c:v>
                </c:pt>
              </c:numCache>
            </c:numRef>
          </c:val>
        </c:ser>
        <c:shape val="cylinder"/>
        <c:axId val="33561600"/>
        <c:axId val="33567488"/>
        <c:axId val="0"/>
      </c:bar3DChart>
      <c:catAx>
        <c:axId val="33561600"/>
        <c:scaling>
          <c:orientation val="minMax"/>
        </c:scaling>
        <c:axPos val="b"/>
        <c:majorTickMark val="none"/>
        <c:tickLblPos val="nextTo"/>
        <c:crossAx val="33567488"/>
        <c:crosses val="autoZero"/>
        <c:auto val="1"/>
        <c:lblAlgn val="ctr"/>
        <c:lblOffset val="100"/>
      </c:catAx>
      <c:valAx>
        <c:axId val="335674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3561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C68B48-33E8-4ECB-A025-B6547F4F7AF6}" type="datetimeFigureOut">
              <a:rPr lang="hr-HR" smtClean="0"/>
              <a:pPr/>
              <a:t>12.5.2011.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D39C23-F626-40BA-A9BE-C987D2011B0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Digitalizacija notnih zbirki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1802" y="4500570"/>
            <a:ext cx="5500726" cy="1172686"/>
          </a:xfrm>
        </p:spPr>
        <p:txBody>
          <a:bodyPr>
            <a:normAutofit fontScale="62500" lnSpcReduction="20000"/>
          </a:bodyPr>
          <a:lstStyle/>
          <a:p>
            <a:r>
              <a:rPr lang="hr-HR" smtClean="0"/>
              <a:t> </a:t>
            </a:r>
          </a:p>
          <a:p>
            <a:r>
              <a:rPr lang="hr-HR" smtClean="0"/>
              <a:t>Institut za etnologiju i folkloristiku- Zagreb</a:t>
            </a:r>
          </a:p>
          <a:p>
            <a:r>
              <a:rPr lang="hr-HR" smtClean="0"/>
              <a:t>________________________________________</a:t>
            </a:r>
          </a:p>
          <a:p>
            <a:r>
              <a:rPr lang="hr-HR" err="1" smtClean="0"/>
              <a:t>Dr.sc</a:t>
            </a:r>
            <a:r>
              <a:rPr lang="hr-HR" smtClean="0"/>
              <a:t>. Irena </a:t>
            </a:r>
            <a:r>
              <a:rPr lang="hr-HR" err="1" smtClean="0"/>
              <a:t>Miholić</a:t>
            </a:r>
            <a:endParaRPr lang="hr-HR" smtClean="0"/>
          </a:p>
          <a:p>
            <a:r>
              <a:rPr lang="hr-HR" err="1" smtClean="0"/>
              <a:t>Mr</a:t>
            </a:r>
            <a:r>
              <a:rPr lang="hr-HR" smtClean="0"/>
              <a:t>. </a:t>
            </a:r>
            <a:r>
              <a:rPr lang="hr-HR" err="1" smtClean="0"/>
              <a:t>sc</a:t>
            </a:r>
            <a:r>
              <a:rPr lang="hr-HR" smtClean="0"/>
              <a:t>. Koraljka </a:t>
            </a:r>
            <a:r>
              <a:rPr lang="hr-HR" err="1" smtClean="0"/>
              <a:t>Kuzman</a:t>
            </a:r>
            <a:r>
              <a:rPr lang="hr-HR" smtClean="0"/>
              <a:t> </a:t>
            </a:r>
            <a:r>
              <a:rPr lang="hr-HR" err="1" smtClean="0"/>
              <a:t>Šlogar</a:t>
            </a:r>
            <a:endParaRPr lang="hr-HR" smtClean="0"/>
          </a:p>
          <a:p>
            <a:endParaRPr lang="hr-HR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0371" y="5126682"/>
            <a:ext cx="1320021" cy="168669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800" b="1" smtClean="0"/>
              <a:t>Tehnički </a:t>
            </a:r>
            <a:r>
              <a:rPr lang="hr-HR" sz="2800" b="1" err="1" smtClean="0"/>
              <a:t>metapodaci</a:t>
            </a:r>
            <a:r>
              <a:rPr lang="hr-HR" sz="2800" b="1" smtClean="0"/>
              <a:t>:</a:t>
            </a:r>
          </a:p>
          <a:p>
            <a:r>
              <a:rPr lang="en-US" sz="2800" err="1" smtClean="0"/>
              <a:t>ime</a:t>
            </a:r>
            <a:r>
              <a:rPr lang="en-US" sz="2800" smtClean="0"/>
              <a:t> datoteke</a:t>
            </a:r>
            <a:r>
              <a:rPr lang="hr-HR" sz="2800" smtClean="0"/>
              <a:t>; </a:t>
            </a:r>
            <a:r>
              <a:rPr lang="en-US" sz="2800" smtClean="0"/>
              <a:t>datum </a:t>
            </a:r>
            <a:r>
              <a:rPr lang="en-US" sz="2800" err="1" smtClean="0"/>
              <a:t>nastanka</a:t>
            </a:r>
            <a:r>
              <a:rPr lang="hr-HR" sz="2800" smtClean="0"/>
              <a:t>; </a:t>
            </a:r>
            <a:r>
              <a:rPr lang="en-US" sz="2800" smtClean="0"/>
              <a:t>datum </a:t>
            </a:r>
            <a:r>
              <a:rPr lang="en-US" sz="2800" err="1" smtClean="0"/>
              <a:t>promjene</a:t>
            </a:r>
            <a:r>
              <a:rPr lang="hr-HR" sz="2800" smtClean="0"/>
              <a:t>;</a:t>
            </a:r>
            <a:r>
              <a:rPr lang="en-US" sz="2800" smtClean="0"/>
              <a:t> format </a:t>
            </a:r>
            <a:r>
              <a:rPr lang="en-US" sz="2800" err="1" smtClean="0"/>
              <a:t>slike</a:t>
            </a:r>
            <a:r>
              <a:rPr lang="hr-HR" sz="2800" smtClean="0"/>
              <a:t>;</a:t>
            </a:r>
            <a:r>
              <a:rPr lang="en-US" sz="2800" smtClean="0"/>
              <a:t> </a:t>
            </a:r>
            <a:r>
              <a:rPr lang="en-US" sz="2800" err="1" smtClean="0"/>
              <a:t>dimenzije</a:t>
            </a:r>
            <a:r>
              <a:rPr lang="hr-HR" sz="2800" smtClean="0"/>
              <a:t>;</a:t>
            </a:r>
            <a:r>
              <a:rPr lang="en-US" sz="2800" smtClean="0"/>
              <a:t> </a:t>
            </a:r>
            <a:r>
              <a:rPr lang="en-US" sz="2800" err="1" smtClean="0"/>
              <a:t>sustav</a:t>
            </a:r>
            <a:r>
              <a:rPr lang="en-US" sz="2800" smtClean="0"/>
              <a:t> boje, </a:t>
            </a:r>
            <a:r>
              <a:rPr lang="en-US" sz="2800" err="1" smtClean="0"/>
              <a:t>veličina</a:t>
            </a:r>
            <a:r>
              <a:rPr lang="en-US" sz="2800" smtClean="0"/>
              <a:t> </a:t>
            </a:r>
            <a:r>
              <a:rPr lang="en-US" sz="2800" err="1" smtClean="0"/>
              <a:t>datoteke</a:t>
            </a:r>
            <a:r>
              <a:rPr lang="en-US" sz="2800" smtClean="0"/>
              <a:t>, </a:t>
            </a:r>
            <a:r>
              <a:rPr lang="en-US" sz="2800" err="1" smtClean="0"/>
              <a:t>rezolucija</a:t>
            </a:r>
            <a:r>
              <a:rPr lang="en-US" sz="2800" smtClean="0"/>
              <a:t> </a:t>
            </a:r>
            <a:r>
              <a:rPr lang="en-US" sz="2800" err="1" smtClean="0"/>
              <a:t>osi</a:t>
            </a:r>
            <a:r>
              <a:rPr lang="en-US" sz="2800" smtClean="0"/>
              <a:t> x </a:t>
            </a:r>
            <a:r>
              <a:rPr lang="en-US" sz="2800" err="1" smtClean="0"/>
              <a:t>i</a:t>
            </a:r>
            <a:r>
              <a:rPr lang="en-US" sz="2800" smtClean="0"/>
              <a:t> y, </a:t>
            </a:r>
            <a:r>
              <a:rPr lang="hr-HR" sz="2800" smtClean="0"/>
              <a:t>kompresija</a:t>
            </a:r>
          </a:p>
          <a:p>
            <a:endParaRPr lang="hr-HR" sz="2800" smtClean="0"/>
          </a:p>
          <a:p>
            <a:r>
              <a:rPr lang="hr-HR" sz="2800" b="1" smtClean="0"/>
              <a:t>ID oznaka</a:t>
            </a:r>
            <a:r>
              <a:rPr lang="hr-HR" sz="2800" smtClean="0"/>
              <a:t>: </a:t>
            </a:r>
          </a:p>
          <a:p>
            <a:pPr>
              <a:buNone/>
            </a:pPr>
            <a:r>
              <a:rPr lang="hr-HR" sz="2800" smtClean="0"/>
              <a:t>	IEF_RKP_N0054_0_006_3741</a:t>
            </a:r>
          </a:p>
          <a:p>
            <a:pPr>
              <a:buNone/>
            </a:pPr>
            <a:r>
              <a:rPr lang="hr-HR" sz="2800" smtClean="0"/>
              <a:t>	IEF_RKP_N0054_0_007_3741A</a:t>
            </a:r>
            <a:br>
              <a:rPr lang="hr-HR" sz="2800" smtClean="0"/>
            </a:br>
            <a:endParaRPr lang="hr-HR" sz="2800" smtClean="0"/>
          </a:p>
        </p:txBody>
      </p:sp>
      <p:sp>
        <p:nvSpPr>
          <p:cNvPr id="12" name="Title 9"/>
          <p:cNvSpPr txBox="1">
            <a:spLocks noGrp="1"/>
          </p:cNvSpPr>
          <p:nvPr>
            <p:ph type="title"/>
          </p:nvPr>
        </p:nvSpPr>
        <p:spPr>
          <a:xfrm>
            <a:off x="428596" y="642918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 </a:t>
            </a:r>
            <a:r>
              <a:rPr lang="hr-HR" b="1" smtClean="0">
                <a:solidFill>
                  <a:schemeClr val="tx2"/>
                </a:solidFill>
              </a:rPr>
              <a:t>Digitalizacija </a:t>
            </a:r>
            <a:r>
              <a:rPr lang="hr-HR" b="1" err="1" smtClean="0">
                <a:solidFill>
                  <a:schemeClr val="tx2"/>
                </a:solidFill>
              </a:rPr>
              <a:t>Nototeke</a:t>
            </a:r>
            <a:endParaRPr lang="hr-H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0371" y="5126682"/>
            <a:ext cx="1320021" cy="1686694"/>
          </a:xfrm>
          <a:prstGeom prst="rect">
            <a:avLst/>
          </a:prstGeom>
        </p:spPr>
      </p:pic>
      <p:sp>
        <p:nvSpPr>
          <p:cNvPr id="8" name="Title 9"/>
          <p:cNvSpPr txBox="1">
            <a:spLocks/>
          </p:cNvSpPr>
          <p:nvPr/>
        </p:nvSpPr>
        <p:spPr>
          <a:xfrm>
            <a:off x="428596" y="642918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8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r-HR" sz="38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Digitalizacija Nototeke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hr-HR" b="1" smtClean="0"/>
              <a:t>Dokumentacija IEF-a:</a:t>
            </a:r>
          </a:p>
          <a:p>
            <a:r>
              <a:rPr lang="hr-HR" smtClean="0"/>
              <a:t>Odabir građe</a:t>
            </a:r>
          </a:p>
          <a:p>
            <a:r>
              <a:rPr lang="hr-HR" smtClean="0"/>
              <a:t>Priprema i obrada zapisa</a:t>
            </a:r>
          </a:p>
          <a:p>
            <a:r>
              <a:rPr lang="hr-HR" smtClean="0"/>
              <a:t>Upis u postojeću jedinstvenu bazu podataka za rukopisne zbirke</a:t>
            </a:r>
          </a:p>
          <a:p>
            <a:r>
              <a:rPr lang="hr-HR" smtClean="0"/>
              <a:t>Detaljna popisna lista</a:t>
            </a:r>
          </a:p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158" y="6072206"/>
            <a:ext cx="6915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mtClean="0"/>
              <a:t>Nema podataka o stanju, dimenzijama, jeziku, pismu, ilustracijama</a:t>
            </a:r>
            <a:endParaRPr lang="hr-H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hr-HR" smtClean="0">
                <a:solidFill>
                  <a:schemeClr val="tx2"/>
                </a:solidFill>
              </a:rPr>
              <a:t>Predmetni </a:t>
            </a:r>
            <a:r>
              <a:rPr lang="hr-HR" err="1" smtClean="0">
                <a:solidFill>
                  <a:schemeClr val="tx2"/>
                </a:solidFill>
              </a:rPr>
              <a:t>metapodaci</a:t>
            </a:r>
            <a:r>
              <a:rPr lang="hr-HR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5" name="Content Placeholder 14" descr="notote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214422"/>
            <a:ext cx="6000792" cy="47149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mtClean="0"/>
              <a:t>Pristup bazi podataka o digitalnoj zbirci osiguran je za djelatnike i suradnike IEF-a preko mrežnih stranica, a ostali zainteresirani korisnici trenutno im mogu pristupiti putem računala u prostorijama Dokumentacije.</a:t>
            </a:r>
          </a:p>
          <a:p>
            <a:endParaRPr lang="hr-HR" smtClean="0"/>
          </a:p>
          <a:p>
            <a:r>
              <a:rPr lang="hr-HR" smtClean="0"/>
              <a:t>Uporabni primjerci CD-ova namijenjeni su korištenju u prostorima Instituta za potrebe njegovih zaposlenika i svih zainteresiranih vanjskih korisnika te za daljnja presnimavanja. </a:t>
            </a:r>
          </a:p>
          <a:p>
            <a:endParaRPr lang="hr-HR" smtClean="0"/>
          </a:p>
          <a:p>
            <a:r>
              <a:rPr lang="hr-HR" smtClean="0"/>
              <a:t>Upit → pretraživanje baze podataka →pronalaženje zapisa →prijepis signature/ID oznake → dohvaćanje odgovarajućeg CD-a →uvid u građu preko računala →po potrebi: izrada digitalne kopije i/ili ispisa za korisnika</a:t>
            </a:r>
          </a:p>
          <a:p>
            <a:pPr>
              <a:buNone/>
            </a:pPr>
            <a:endParaRPr lang="hr-HR" smtClean="0"/>
          </a:p>
        </p:txBody>
      </p:sp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457200" y="320675"/>
            <a:ext cx="7239000" cy="6080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smtClean="0">
                <a:solidFill>
                  <a:schemeClr val="tx2"/>
                </a:solidFill>
              </a:rPr>
              <a:t>Način korištenja sadržaja</a:t>
            </a:r>
            <a:endParaRPr lang="hr-H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D-Blan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670" y="4941168"/>
            <a:ext cx="1901722" cy="1889373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28596" y="571480"/>
            <a:ext cx="7239000" cy="751506"/>
          </a:xfrm>
        </p:spPr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</a:rPr>
              <a:t>Rezultati digitalizacije:</a:t>
            </a:r>
            <a:br>
              <a:rPr lang="hr-HR" smtClean="0">
                <a:solidFill>
                  <a:schemeClr val="tx2"/>
                </a:solidFill>
              </a:rPr>
            </a:b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28596" y="1142984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b="1" smtClean="0">
                <a:solidFill>
                  <a:schemeClr val="tx2"/>
                </a:solidFill>
              </a:rPr>
              <a:t>Statistika</a:t>
            </a:r>
          </a:p>
          <a:p>
            <a:r>
              <a:rPr lang="hr-HR" sz="2400" smtClean="0"/>
              <a:t>Broj digitaliziranih svezaka/</a:t>
            </a:r>
            <a:r>
              <a:rPr lang="hr-HR" sz="2400" err="1" smtClean="0"/>
              <a:t>.pdf</a:t>
            </a:r>
            <a:r>
              <a:rPr lang="hr-HR" sz="2400" smtClean="0"/>
              <a:t> datoteka: 210</a:t>
            </a:r>
          </a:p>
          <a:p>
            <a:r>
              <a:rPr lang="hr-HR" sz="2400" smtClean="0"/>
              <a:t>Broj stranica/</a:t>
            </a:r>
            <a:r>
              <a:rPr lang="hr-HR" sz="2400" err="1" smtClean="0"/>
              <a:t>tiff</a:t>
            </a:r>
            <a:r>
              <a:rPr lang="hr-HR" sz="2400" smtClean="0"/>
              <a:t>. datoteka: </a:t>
            </a:r>
            <a:r>
              <a:rPr lang="hr-HR" sz="2400" noProof="1" smtClean="0"/>
              <a:t>34.391</a:t>
            </a:r>
            <a:endParaRPr lang="hr-HR" sz="2400" smtClean="0"/>
          </a:p>
          <a:p>
            <a:r>
              <a:rPr lang="hr-HR" sz="2400" smtClean="0"/>
              <a:t>Broj CD-a: 61 (x4)</a:t>
            </a:r>
          </a:p>
          <a:p>
            <a:endParaRPr lang="hr-HR" sz="2400" b="1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400" b="1" err="1" smtClean="0">
                <a:solidFill>
                  <a:schemeClr val="tx2"/>
                </a:solidFill>
              </a:rPr>
              <a:t>Pohrana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en-US" sz="2400" b="1" err="1" smtClean="0">
                <a:solidFill>
                  <a:schemeClr val="tx2"/>
                </a:solidFill>
              </a:rPr>
              <a:t>i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en-US" sz="2400" b="1" err="1" smtClean="0">
                <a:solidFill>
                  <a:schemeClr val="tx2"/>
                </a:solidFill>
              </a:rPr>
              <a:t>prijenos</a:t>
            </a:r>
            <a:endParaRPr lang="hr-HR" sz="2400" smtClean="0"/>
          </a:p>
          <a:p>
            <a:r>
              <a:rPr lang="en-US" sz="2400" err="1" smtClean="0"/>
              <a:t>Pohrana</a:t>
            </a:r>
            <a:r>
              <a:rPr lang="en-US" sz="2400" smtClean="0"/>
              <a:t> </a:t>
            </a:r>
            <a:r>
              <a:rPr lang="en-US" sz="2400" err="1" smtClean="0"/>
              <a:t>na</a:t>
            </a:r>
            <a:r>
              <a:rPr lang="en-US" sz="2400" smtClean="0"/>
              <a:t> </a:t>
            </a:r>
            <a:r>
              <a:rPr lang="en-US" sz="2400" err="1" smtClean="0"/>
              <a:t>serveru</a:t>
            </a:r>
            <a:r>
              <a:rPr lang="en-US" sz="2400" smtClean="0"/>
              <a:t> </a:t>
            </a:r>
            <a:endParaRPr lang="hr-HR" sz="2400" smtClean="0"/>
          </a:p>
          <a:p>
            <a:r>
              <a:rPr lang="en-US" sz="2400" err="1" smtClean="0"/>
              <a:t>Kopija</a:t>
            </a:r>
            <a:r>
              <a:rPr lang="en-US" sz="2400" smtClean="0"/>
              <a:t> </a:t>
            </a:r>
            <a:r>
              <a:rPr lang="en-US" sz="2400" err="1" smtClean="0"/>
              <a:t>na</a:t>
            </a:r>
            <a:r>
              <a:rPr lang="en-US" sz="2400" smtClean="0"/>
              <a:t> HD </a:t>
            </a:r>
            <a:r>
              <a:rPr lang="en-US" sz="2400" err="1" smtClean="0"/>
              <a:t>uređaju</a:t>
            </a:r>
            <a:endParaRPr lang="hr-HR" sz="2400" smtClean="0"/>
          </a:p>
          <a:p>
            <a:r>
              <a:rPr lang="en-US" sz="2400" smtClean="0"/>
              <a:t>2 CD-a (</a:t>
            </a:r>
            <a:r>
              <a:rPr lang="en-US" sz="2400" err="1" smtClean="0"/>
              <a:t>uporabni</a:t>
            </a:r>
            <a:r>
              <a:rPr lang="en-US" sz="2400" smtClean="0"/>
              <a:t> </a:t>
            </a:r>
            <a:r>
              <a:rPr lang="en-US" sz="2400" err="1" smtClean="0"/>
              <a:t>i</a:t>
            </a:r>
            <a:r>
              <a:rPr lang="en-US" sz="2400" smtClean="0"/>
              <a:t> </a:t>
            </a:r>
            <a:r>
              <a:rPr lang="hr-HR" sz="2400" noProof="1" smtClean="0"/>
              <a:t>arhivski</a:t>
            </a:r>
            <a:r>
              <a:rPr lang="en-US" sz="2400" smtClean="0"/>
              <a:t>)</a:t>
            </a:r>
            <a:endParaRPr lang="hr-HR" sz="2400" smtClean="0"/>
          </a:p>
          <a:p>
            <a:endParaRPr lang="hr-HR" sz="2400" b="1" smtClean="0">
              <a:solidFill>
                <a:schemeClr val="tx2"/>
              </a:solidFill>
            </a:endParaRPr>
          </a:p>
          <a:p>
            <a:endParaRPr lang="en-US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D-Blan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670" y="4941168"/>
            <a:ext cx="1901722" cy="188937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</a:rPr>
              <a:t>Vrijednost i prednosti digitalizacije: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7158" y="1571612"/>
            <a:ext cx="7239000" cy="484632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hr-HR" sz="2800" b="1" smtClean="0"/>
              <a:t>Dvostruka zaštita originalnih zapisa </a:t>
            </a:r>
          </a:p>
          <a:p>
            <a:pPr lvl="0"/>
            <a:r>
              <a:rPr lang="hr-HR" sz="2800" smtClean="0"/>
              <a:t>manji rizik devastacije izvornika</a:t>
            </a:r>
          </a:p>
          <a:p>
            <a:pPr lvl="0"/>
            <a:r>
              <a:rPr lang="hr-HR" sz="2800" smtClean="0"/>
              <a:t>izrada digitalnih zaštitnih kopija </a:t>
            </a:r>
          </a:p>
          <a:p>
            <a:pPr lvl="0">
              <a:buNone/>
            </a:pPr>
            <a:r>
              <a:rPr lang="hr-HR" sz="2800" b="1" smtClean="0"/>
              <a:t>Prikladnija pohrana </a:t>
            </a:r>
          </a:p>
          <a:p>
            <a:pPr lvl="0"/>
            <a:r>
              <a:rPr lang="hr-HR" sz="2800" smtClean="0"/>
              <a:t>izmještanje originala na pouzdaniju lokaciju</a:t>
            </a:r>
          </a:p>
          <a:p>
            <a:pPr lvl="0"/>
            <a:r>
              <a:rPr lang="hr-HR" sz="2800" smtClean="0"/>
              <a:t>pohrana kopija na više lokacija  </a:t>
            </a:r>
          </a:p>
          <a:p>
            <a:pPr lvl="0">
              <a:buNone/>
            </a:pPr>
            <a:r>
              <a:rPr lang="hr-HR" sz="2800" b="1" smtClean="0"/>
              <a:t>Sređivanje </a:t>
            </a:r>
            <a:r>
              <a:rPr lang="hr-HR" sz="2800" b="1" err="1" smtClean="0"/>
              <a:t>metapodataka</a:t>
            </a:r>
            <a:r>
              <a:rPr lang="hr-HR" sz="2800" b="1" smtClean="0"/>
              <a:t> </a:t>
            </a:r>
          </a:p>
          <a:p>
            <a:pPr lvl="0"/>
            <a:r>
              <a:rPr lang="hr-HR" sz="2800" smtClean="0"/>
              <a:t>izrada detaljnih popisnih listi digitalizirane građe </a:t>
            </a:r>
          </a:p>
          <a:p>
            <a:pPr lvl="0"/>
            <a:r>
              <a:rPr lang="hr-HR" sz="2800" smtClean="0"/>
              <a:t>pretraživanje građe postaje jednostavnije, brže i preciznije</a:t>
            </a:r>
          </a:p>
          <a:p>
            <a:pPr lvl="0">
              <a:buNone/>
            </a:pPr>
            <a:r>
              <a:rPr lang="hr-HR" sz="2800" b="1" smtClean="0"/>
              <a:t>Pojednostavljen pristup građi</a:t>
            </a:r>
            <a:r>
              <a:rPr lang="hr-HR" sz="2800" smtClean="0"/>
              <a:t> </a:t>
            </a:r>
          </a:p>
          <a:p>
            <a:pPr lvl="0"/>
            <a:r>
              <a:rPr lang="hr-HR" sz="2800" smtClean="0"/>
              <a:t>omogućen pregled na svakom računalu</a:t>
            </a:r>
          </a:p>
          <a:p>
            <a:pPr lvl="0"/>
            <a:r>
              <a:rPr lang="hr-HR" sz="2800" smtClean="0"/>
              <a:t>jednostavno, brzo  i precizno pronalaženje informacija putem baze podataka  - direktan pristup traženom dokumentu prema pronađenoj signaturi i ID-u  </a:t>
            </a:r>
          </a:p>
          <a:p>
            <a:pPr lvl="0">
              <a:buNone/>
            </a:pPr>
            <a:r>
              <a:rPr lang="hr-HR" sz="2800" b="1" smtClean="0"/>
              <a:t>Smanjenje (financijskih i vremenskih) troškova </a:t>
            </a:r>
            <a:r>
              <a:rPr lang="hr-HR" sz="2800" smtClean="0"/>
              <a:t>potrebnih za izradu kopija</a:t>
            </a:r>
            <a:endParaRPr lang="hr-HR" sz="2800" b="1" smtClean="0"/>
          </a:p>
          <a:p>
            <a:pPr lvl="0"/>
            <a:r>
              <a:rPr lang="hr-HR" sz="2800" smtClean="0"/>
              <a:t>jednostavna i brza izrada kopija za korisnike = obrada većeg broja zahtjeva</a:t>
            </a:r>
          </a:p>
          <a:p>
            <a:pPr lvl="0"/>
            <a:r>
              <a:rPr lang="hr-HR" sz="2800" smtClean="0"/>
              <a:t>slanje digitalnih zapisa putem elektroničke pošte</a:t>
            </a:r>
          </a:p>
          <a:p>
            <a:pPr lvl="0">
              <a:buNone/>
            </a:pPr>
            <a:r>
              <a:rPr lang="hr-HR" sz="2800" b="1" smtClean="0"/>
              <a:t>Pripremni korak </a:t>
            </a:r>
            <a:r>
              <a:rPr lang="hr-HR" sz="2800" smtClean="0"/>
              <a:t>za predstavljanje arhivske građe na Internetu</a:t>
            </a:r>
          </a:p>
          <a:p>
            <a:r>
              <a:rPr lang="hr-HR" sz="2800" smtClean="0"/>
              <a:t>građa prikladnija za razmjenu s drugim srodnim ustanovama i institucijama</a:t>
            </a:r>
          </a:p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714380"/>
          </a:xfrm>
        </p:spPr>
        <p:txBody>
          <a:bodyPr>
            <a:normAutofit/>
          </a:bodyPr>
          <a:lstStyle/>
          <a:p>
            <a:r>
              <a:rPr lang="hr-HR" smtClean="0">
                <a:solidFill>
                  <a:schemeClr val="tx2"/>
                </a:solidFill>
              </a:rPr>
              <a:t>Pitanja i nedoumice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9416"/>
            <a:ext cx="7115196" cy="44627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1600" b="1" smtClean="0"/>
              <a:t>Autorska prava </a:t>
            </a:r>
          </a:p>
          <a:p>
            <a:r>
              <a:rPr lang="hr-HR" sz="1600" smtClean="0"/>
              <a:t>zbirka = autorsko djelo nastalo kao rezultat znanstvenog i istraživačkog rada</a:t>
            </a:r>
          </a:p>
          <a:p>
            <a:r>
              <a:rPr lang="hr-HR" sz="1600" smtClean="0"/>
              <a:t>nositelj autorskih prava</a:t>
            </a:r>
          </a:p>
          <a:p>
            <a:r>
              <a:rPr lang="hr-HR" sz="1600" smtClean="0"/>
              <a:t>imovinska, moralna, druga</a:t>
            </a:r>
          </a:p>
          <a:p>
            <a:endParaRPr lang="hr-HR" sz="1600" smtClean="0"/>
          </a:p>
          <a:p>
            <a:pPr>
              <a:buNone/>
            </a:pPr>
            <a:r>
              <a:rPr lang="hr-HR" sz="1600" b="1" smtClean="0"/>
              <a:t>Objava na internetu </a:t>
            </a:r>
          </a:p>
          <a:p>
            <a:r>
              <a:rPr lang="hr-HR" sz="1600" smtClean="0"/>
              <a:t>neriješeno pitanje autorskih prava  </a:t>
            </a:r>
          </a:p>
          <a:p>
            <a:r>
              <a:rPr lang="hr-HR" sz="1600" smtClean="0"/>
              <a:t>u razmatranju je projekt objavljivanja zapisa hrvatske tradicijske baštine pohranjenih u Institutu</a:t>
            </a:r>
          </a:p>
          <a:p>
            <a:pPr>
              <a:buNone/>
            </a:pPr>
            <a:endParaRPr lang="hr-HR" sz="1600" b="1" smtClean="0"/>
          </a:p>
          <a:p>
            <a:pPr>
              <a:buNone/>
            </a:pPr>
            <a:r>
              <a:rPr lang="hr-HR" sz="1600" b="1" smtClean="0"/>
              <a:t>Trenutna situacija</a:t>
            </a:r>
            <a:endParaRPr lang="hr-HR" sz="1400" b="1" smtClean="0"/>
          </a:p>
          <a:p>
            <a:pPr lvl="1"/>
            <a:r>
              <a:rPr lang="hr-HR" sz="1400" smtClean="0">
                <a:solidFill>
                  <a:schemeClr val="tx1"/>
                </a:solidFill>
              </a:rPr>
              <a:t>baze podataka: dostupne prvenstveno djelatnicima i registriranim posjetiteljima web stranica</a:t>
            </a:r>
          </a:p>
          <a:p>
            <a:pPr lvl="1"/>
            <a:r>
              <a:rPr lang="hr-HR" sz="1400" smtClean="0">
                <a:solidFill>
                  <a:schemeClr val="tx1"/>
                </a:solidFill>
              </a:rPr>
              <a:t>građa: objavljeni su samo primjeri</a:t>
            </a:r>
          </a:p>
          <a:p>
            <a:endParaRPr lang="hr-HR" sz="160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mtClean="0">
                <a:solidFill>
                  <a:schemeClr val="tx2"/>
                </a:solidFill>
              </a:rPr>
              <a:t>Planovi za budućnost</a:t>
            </a:r>
            <a:br>
              <a:rPr lang="hr-HR" smtClean="0">
                <a:solidFill>
                  <a:schemeClr val="tx2"/>
                </a:solidFill>
              </a:rPr>
            </a:b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9416"/>
            <a:ext cx="6829444" cy="3962724"/>
          </a:xfrm>
        </p:spPr>
        <p:txBody>
          <a:bodyPr>
            <a:normAutofit/>
          </a:bodyPr>
          <a:lstStyle/>
          <a:p>
            <a:r>
              <a:rPr lang="hr-HR" sz="2400" smtClean="0"/>
              <a:t>Objava tiskanih pjesmarica tradicijskih napjeva</a:t>
            </a:r>
          </a:p>
          <a:p>
            <a:r>
              <a:rPr lang="hr-HR" sz="2400" smtClean="0"/>
              <a:t>Objava građe na CD odnosno DVD medijima </a:t>
            </a:r>
            <a:r>
              <a:rPr lang="hr-HR" sz="2400" err="1" smtClean="0"/>
              <a:t>baštinskog</a:t>
            </a:r>
            <a:r>
              <a:rPr lang="hr-HR" sz="2400" smtClean="0"/>
              <a:t> sadržaja</a:t>
            </a:r>
          </a:p>
          <a:p>
            <a:r>
              <a:rPr lang="hr-HR" sz="2400" smtClean="0"/>
              <a:t>Novi kontakti, suradnja i razmjena s domaćim i inozemnim </a:t>
            </a:r>
            <a:r>
              <a:rPr lang="hr-HR" sz="2400" err="1" smtClean="0"/>
              <a:t>baštinskim</a:t>
            </a:r>
            <a:r>
              <a:rPr lang="hr-HR" sz="2400" smtClean="0"/>
              <a:t> i inim ustanovama (muzejima, turističkim </a:t>
            </a:r>
            <a:r>
              <a:rPr lang="hr-HR" sz="2400" err="1" smtClean="0"/>
              <a:t>zajednicama..</a:t>
            </a:r>
            <a:r>
              <a:rPr lang="hr-HR" sz="2400" smtClean="0"/>
              <a:t>.)</a:t>
            </a:r>
          </a:p>
          <a:p>
            <a:r>
              <a:rPr lang="hr-HR" sz="2400" smtClean="0"/>
              <a:t>Pokretanje međunarodnih projekata</a:t>
            </a:r>
          </a:p>
          <a:p>
            <a:r>
              <a:rPr lang="hr-HR" sz="2400" smtClean="0"/>
              <a:t>Referentni centar NKB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324096"/>
          </a:xfrm>
        </p:spPr>
        <p:txBody>
          <a:bodyPr/>
          <a:lstStyle/>
          <a:p>
            <a:r>
              <a:rPr lang="hr-HR" sz="5400" smtClean="0"/>
              <a:t>HVALA!</a:t>
            </a:r>
            <a:endParaRPr lang="en-US" sz="540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86050" y="2857496"/>
            <a:ext cx="6143668" cy="3857628"/>
          </a:xfrm>
        </p:spPr>
        <p:txBody>
          <a:bodyPr>
            <a:noAutofit/>
          </a:bodyPr>
          <a:lstStyle/>
          <a:p>
            <a:r>
              <a:rPr lang="hr-HR" sz="2000" smtClean="0"/>
              <a:t> </a:t>
            </a:r>
          </a:p>
          <a:p>
            <a:r>
              <a:rPr lang="hr-HR" sz="2000" smtClean="0"/>
              <a:t>Institut za etnologiju i folkoristiku</a:t>
            </a:r>
          </a:p>
          <a:p>
            <a:r>
              <a:rPr lang="hr-HR" sz="2000" smtClean="0"/>
              <a:t>Šubićeva 42, 10 000 Zagreb</a:t>
            </a:r>
          </a:p>
          <a:p>
            <a:r>
              <a:rPr lang="hr-HR" sz="2000" smtClean="0"/>
              <a:t>_____________________</a:t>
            </a:r>
            <a:br>
              <a:rPr lang="hr-HR" sz="2000" smtClean="0"/>
            </a:br>
            <a:r>
              <a:rPr lang="hr-HR" sz="2000" b="1" smtClean="0"/>
              <a:t>Telefon</a:t>
            </a:r>
            <a:r>
              <a:rPr lang="hr-HR" sz="2000" smtClean="0"/>
              <a:t>:  01/4596-700</a:t>
            </a:r>
            <a:br>
              <a:rPr lang="hr-HR" sz="2000" smtClean="0"/>
            </a:br>
            <a:r>
              <a:rPr lang="hr-HR" sz="2000" b="1" smtClean="0"/>
              <a:t>Telefaks</a:t>
            </a:r>
            <a:r>
              <a:rPr lang="hr-HR" sz="2000" smtClean="0"/>
              <a:t>: 01/4596-709</a:t>
            </a:r>
            <a:br>
              <a:rPr lang="hr-HR" sz="2000" smtClean="0"/>
            </a:br>
            <a:r>
              <a:rPr lang="hr-HR" sz="2000" b="1" smtClean="0"/>
              <a:t>E-mail</a:t>
            </a:r>
            <a:r>
              <a:rPr lang="hr-HR" sz="2000" smtClean="0"/>
              <a:t>:    institut@</a:t>
            </a:r>
            <a:r>
              <a:rPr lang="hr-HR" sz="2000" err="1" smtClean="0"/>
              <a:t>ief.hr</a:t>
            </a:r>
            <a:endParaRPr lang="hr-HR" sz="2000" smtClean="0"/>
          </a:p>
          <a:p>
            <a:r>
              <a:rPr lang="hr-HR" sz="2000" smtClean="0"/>
              <a:t>___________________</a:t>
            </a:r>
          </a:p>
          <a:p>
            <a:r>
              <a:rPr lang="hr-HR" sz="2000" err="1" smtClean="0"/>
              <a:t>Dr.sc</a:t>
            </a:r>
            <a:r>
              <a:rPr lang="hr-HR" sz="2000" smtClean="0"/>
              <a:t>. Irena </a:t>
            </a:r>
            <a:r>
              <a:rPr lang="hr-HR" sz="2000" err="1" smtClean="0"/>
              <a:t>Miholić</a:t>
            </a:r>
            <a:endParaRPr lang="hr-HR" sz="2000" smtClean="0"/>
          </a:p>
          <a:p>
            <a:r>
              <a:rPr lang="hr-HR" sz="2000" err="1" smtClean="0"/>
              <a:t>Mr</a:t>
            </a:r>
            <a:r>
              <a:rPr lang="hr-HR" sz="2000" smtClean="0"/>
              <a:t>. </a:t>
            </a:r>
            <a:r>
              <a:rPr lang="hr-HR" sz="2000" err="1" smtClean="0"/>
              <a:t>sc</a:t>
            </a:r>
            <a:r>
              <a:rPr lang="hr-HR" sz="2000" smtClean="0"/>
              <a:t>. Koraljka </a:t>
            </a:r>
            <a:r>
              <a:rPr lang="hr-HR" sz="2000" err="1" smtClean="0"/>
              <a:t>Kuzman</a:t>
            </a:r>
            <a:r>
              <a:rPr lang="hr-HR" sz="2000" smtClean="0"/>
              <a:t> </a:t>
            </a:r>
            <a:r>
              <a:rPr lang="hr-HR" sz="2000" err="1" smtClean="0"/>
              <a:t>Šlogar</a:t>
            </a:r>
            <a:endParaRPr lang="hr-HR" sz="2000" smtClean="0"/>
          </a:p>
          <a:p>
            <a:endParaRPr lang="hr-HR" sz="200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86634" cy="1608762"/>
          </a:xfrm>
        </p:spPr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</a:rPr>
              <a:t>Institut za etnologiju i folkloristiku </a:t>
            </a:r>
            <a:br>
              <a:rPr lang="hr-HR" smtClean="0">
                <a:solidFill>
                  <a:schemeClr val="tx2"/>
                </a:solidFill>
              </a:rPr>
            </a:b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smtClean="0"/>
          </a:p>
          <a:p>
            <a:r>
              <a:rPr lang="hr-HR" smtClean="0"/>
              <a:t>Jedinstveno središte  folklorističkih, etnoloških, etnomuzikoloških i srodnih znanstvenih istraživanja u Republici Hrvatskoj s težištem na interdisciplinarnim i </a:t>
            </a:r>
            <a:r>
              <a:rPr lang="hr-HR" err="1" smtClean="0"/>
              <a:t>transdisciplinarnim</a:t>
            </a:r>
            <a:r>
              <a:rPr lang="hr-HR" smtClean="0"/>
              <a:t> kritičkim istraživanjima kulture</a:t>
            </a:r>
            <a:br>
              <a:rPr lang="hr-HR" smtClean="0"/>
            </a:br>
            <a:endParaRPr lang="hr-HR" smtClean="0"/>
          </a:p>
          <a:p>
            <a:r>
              <a:rPr lang="hr-HR" b="1" smtClean="0"/>
              <a:t>Adresa</a:t>
            </a:r>
            <a:r>
              <a:rPr lang="hr-HR" smtClean="0"/>
              <a:t>:   Šubićeva 42, 10 000 Zagreb</a:t>
            </a:r>
            <a:br>
              <a:rPr lang="hr-HR" smtClean="0"/>
            </a:br>
            <a:r>
              <a:rPr lang="hr-HR" b="1" smtClean="0"/>
              <a:t>Telefon</a:t>
            </a:r>
            <a:r>
              <a:rPr lang="hr-HR" smtClean="0"/>
              <a:t>:  01/4596-700</a:t>
            </a:r>
            <a:br>
              <a:rPr lang="hr-HR" smtClean="0"/>
            </a:br>
            <a:r>
              <a:rPr lang="hr-HR" b="1" smtClean="0"/>
              <a:t>Telefaks</a:t>
            </a:r>
            <a:r>
              <a:rPr lang="hr-HR" smtClean="0"/>
              <a:t>: 01/4596-709</a:t>
            </a:r>
            <a:br>
              <a:rPr lang="hr-HR" smtClean="0"/>
            </a:br>
            <a:r>
              <a:rPr lang="hr-HR" b="1" smtClean="0"/>
              <a:t>E-mail</a:t>
            </a:r>
            <a:r>
              <a:rPr lang="hr-HR" smtClean="0"/>
              <a:t>:    institut@</a:t>
            </a:r>
            <a:r>
              <a:rPr lang="hr-HR" err="1" smtClean="0"/>
              <a:t>ief.hr</a:t>
            </a:r>
            <a:endParaRPr lang="hr-HR" smtClean="0"/>
          </a:p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Specijalni arhiv / </a:t>
            </a:r>
            <a:br>
              <a:rPr lang="hr-HR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</a:br>
            <a:r>
              <a:rPr lang="hr-HR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Dokumentacija IEF-a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7676" cy="4972072"/>
          </a:xfrm>
        </p:spPr>
        <p:txBody>
          <a:bodyPr>
            <a:normAutofit fontScale="70000" lnSpcReduction="20000"/>
          </a:bodyPr>
          <a:lstStyle/>
          <a:p>
            <a:r>
              <a:rPr lang="hr-HR" smtClean="0">
                <a:latin typeface="Calibri" pitchFamily="34" charset="0"/>
                <a:cs typeface="Calibri" pitchFamily="34" charset="0"/>
              </a:rPr>
              <a:t>Nastao </a:t>
            </a:r>
            <a:r>
              <a:rPr lang="hr-HR" err="1" smtClean="0">
                <a:latin typeface="Calibri" pitchFamily="34" charset="0"/>
                <a:cs typeface="Calibri" pitchFamily="34" charset="0"/>
              </a:rPr>
              <a:t>kolekcioniranjem</a:t>
            </a:r>
            <a:r>
              <a:rPr lang="hr-HR" smtClean="0">
                <a:latin typeface="Calibri" pitchFamily="34" charset="0"/>
                <a:cs typeface="Calibri" pitchFamily="34" charset="0"/>
              </a:rPr>
              <a:t> građe u okviru redovne znanstveno-istraživačke  i stručne djelatnosti Instituta, koja se prikuplja već  63 godine.</a:t>
            </a:r>
          </a:p>
          <a:p>
            <a:pPr>
              <a:buNone/>
            </a:pPr>
            <a:endParaRPr lang="hr-HR" smtClean="0">
              <a:latin typeface="Calibri" pitchFamily="34" charset="0"/>
              <a:cs typeface="Calibri" pitchFamily="34" charset="0"/>
            </a:endParaRPr>
          </a:p>
          <a:p>
            <a:r>
              <a:rPr lang="hr-HR" smtClean="0">
                <a:latin typeface="Calibri" pitchFamily="34" charset="0"/>
                <a:cs typeface="Calibri" pitchFamily="34" charset="0"/>
              </a:rPr>
              <a:t>Jedinstvena građa o hrvatskoj tradicijskoj kulturi (usmena književnost, folklorna glazba i ples, folklorni likovni izraz, zapisi o običajima i druga etnološka građa) zabilježena u svim krajevima Hrvatske i u Hrvata izvan Hrvatske</a:t>
            </a:r>
          </a:p>
          <a:p>
            <a:endParaRPr lang="hr-HR" smtClean="0">
              <a:latin typeface="Calibri" pitchFamily="34" charset="0"/>
              <a:cs typeface="Calibri" pitchFamily="34" charset="0"/>
            </a:endParaRPr>
          </a:p>
          <a:p>
            <a:r>
              <a:rPr lang="hr-HR" smtClean="0">
                <a:latin typeface="Calibri" pitchFamily="34" charset="0"/>
                <a:cs typeface="Calibri" pitchFamily="34" charset="0"/>
              </a:rPr>
              <a:t>Nezaobilazna postaja svih etnografskih i folklorističkih istraživanja</a:t>
            </a:r>
          </a:p>
        </p:txBody>
      </p:sp>
      <p:pic>
        <p:nvPicPr>
          <p:cNvPr id="7" name="Content Placeholder 6" descr="IMG_458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3929066"/>
            <a:ext cx="3179618" cy="211974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428604"/>
            <a:ext cx="6247596" cy="33855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160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r>
              <a:rPr lang="hr-HR" smtClean="0">
                <a:solidFill>
                  <a:schemeClr val="tx2"/>
                </a:solidFill>
              </a:rPr>
              <a:t>Dokumentacijske zbirke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sz="2800" smtClean="0"/>
              <a:t>Tekstovi i notni zapisi:	1983</a:t>
            </a:r>
          </a:p>
          <a:p>
            <a:r>
              <a:rPr lang="hr-HR" sz="2800" smtClean="0"/>
              <a:t>Zbirke plesova:	19    </a:t>
            </a:r>
          </a:p>
          <a:p>
            <a:r>
              <a:rPr lang="hr-HR" sz="2800" err="1" smtClean="0"/>
              <a:t>Kinetogrami</a:t>
            </a:r>
            <a:r>
              <a:rPr lang="hr-HR" sz="2800" smtClean="0"/>
              <a:t>:		374 </a:t>
            </a:r>
          </a:p>
          <a:p>
            <a:r>
              <a:rPr lang="hr-HR" sz="2800" smtClean="0"/>
              <a:t>Crteži:		61/</a:t>
            </a:r>
          </a:p>
          <a:p>
            <a:pPr>
              <a:buNone/>
            </a:pPr>
            <a:r>
              <a:rPr lang="hr-HR" smtClean="0"/>
              <a:t>				</a:t>
            </a:r>
            <a:r>
              <a:rPr lang="hr-HR" sz="2900" smtClean="0"/>
              <a:t>2000</a:t>
            </a:r>
          </a:p>
          <a:p>
            <a:r>
              <a:rPr lang="hr-HR" sz="2800" smtClean="0"/>
              <a:t>Fonoteka:		3910</a:t>
            </a:r>
          </a:p>
          <a:p>
            <a:r>
              <a:rPr lang="hr-HR" sz="2800" smtClean="0"/>
              <a:t>Diskoteka:		1044</a:t>
            </a:r>
          </a:p>
          <a:p>
            <a:r>
              <a:rPr lang="hr-HR" sz="2800" err="1" smtClean="0"/>
              <a:t>Fototeka</a:t>
            </a:r>
            <a:r>
              <a:rPr lang="hr-HR" sz="2800" smtClean="0"/>
              <a:t> i </a:t>
            </a:r>
            <a:r>
              <a:rPr lang="hr-HR" sz="2800" err="1" smtClean="0"/>
              <a:t>Diateka</a:t>
            </a:r>
            <a:r>
              <a:rPr lang="hr-HR" sz="2800" smtClean="0"/>
              <a:t>:</a:t>
            </a:r>
            <a:r>
              <a:rPr lang="hr-HR" smtClean="0"/>
              <a:t>      6</a:t>
            </a:r>
            <a:r>
              <a:rPr lang="hr-HR" sz="2800" smtClean="0"/>
              <a:t>1833</a:t>
            </a:r>
          </a:p>
          <a:p>
            <a:r>
              <a:rPr lang="hr-HR" sz="2800" smtClean="0"/>
              <a:t>Razglednice: 		934</a:t>
            </a:r>
          </a:p>
          <a:p>
            <a:r>
              <a:rPr lang="hr-HR" sz="2800" smtClean="0"/>
              <a:t>Videoteka:		1533</a:t>
            </a:r>
          </a:p>
          <a:p>
            <a:r>
              <a:rPr lang="hr-HR" sz="2800" err="1" smtClean="0"/>
              <a:t>Filmoteka</a:t>
            </a:r>
            <a:r>
              <a:rPr lang="hr-HR" sz="2800" smtClean="0"/>
              <a:t>: 		51</a:t>
            </a:r>
          </a:p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00562" y="1571612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928670"/>
            <a:ext cx="6247596" cy="27699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hr-HR" sz="120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4714884"/>
            <a:ext cx="60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1600">
              <a:solidFill>
                <a:srgbClr val="FF33CC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4282" y="785794"/>
            <a:ext cx="7381876" cy="642942"/>
          </a:xfrm>
        </p:spPr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</a:rPr>
              <a:t>Dokumentacijske zbirke</a:t>
            </a:r>
            <a:r>
              <a:rPr lang="hr-HR" smtClean="0"/>
              <a:t> </a:t>
            </a:r>
            <a:br>
              <a:rPr lang="hr-HR" smtClean="0"/>
            </a:b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2984"/>
            <a:ext cx="7543824" cy="5500726"/>
          </a:xfrm>
        </p:spPr>
        <p:txBody>
          <a:bodyPr>
            <a:noAutofit/>
          </a:bodyPr>
          <a:lstStyle/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Fonoteka</a:t>
            </a:r>
            <a:r>
              <a:rPr lang="hr-HR" sz="140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usmen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književnos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t,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folklorn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glazb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i ples, kazivanja o običajima i drug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tradicijska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etnološk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građ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a,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suvremena događanja, znanstven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skupov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i, izlaganja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i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dr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hr-HR" sz="1400" b="1" err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Fototeka</a:t>
            </a:r>
            <a:r>
              <a:rPr lang="hr-HR" sz="140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fotografije i dijapozitivi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folklorne i etnografske tematike, od narodnog graditeljstva,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gospodarstva, obreda i običaja sve do zapisa o likovnom folkloru, folklornom kazalištu, glazbi i plesu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;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suvremen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folklorn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i društven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događanja u Hrvatskoj, znanstven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skupov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 i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dr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.</a:t>
            </a:r>
            <a:endParaRPr lang="hr-HR" sz="1400" b="1" smtClean="0">
              <a:latin typeface="Calibri" pitchFamily="34" charset="0"/>
              <a:cs typeface="Calibri" pitchFamily="34" charset="0"/>
            </a:endParaRP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Rukopisi: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tekstovni i notni zapis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i </a:t>
            </a:r>
            <a:r>
              <a:rPr lang="vi-VN" sz="1400" smtClean="0">
                <a:latin typeface="Calibri" pitchFamily="34" charset="0"/>
                <a:cs typeface="Calibri" pitchFamily="34" charset="0"/>
              </a:rPr>
              <a:t>nastali i prikupljenihu okviru redovne djelatnosti Instituta, no i materijali prepisani iz drugih arhiva, nabavljeni otkupom ili poklonjeni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od terenskih bilježnica, transkripata/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melografa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do znanstvenih radova i doktorskih disertacija</a:t>
            </a: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Videoteka</a:t>
            </a:r>
            <a:r>
              <a:rPr lang="hr-HR" sz="140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etnološke i folklorističke teme, od folklornog kazališta, plesa, glazbe i narodnih običaja pa sve do raznih suvremenih društveno-političkih zbivanja i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presnimki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odabranih TV-emisija</a:t>
            </a: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Diskoteka</a:t>
            </a:r>
            <a:r>
              <a:rPr lang="hr-HR" sz="1400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odabrani naslovi domaće i strane produkcije, ponajviše folklorne i etno glazbe</a:t>
            </a: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Razglednice: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motivi godišnjih i životnih običaja, narodnih nošnji, plesova, gospodarstva i arhitekture</a:t>
            </a: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Crteži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: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crteži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narodne arhitekture i rukotvorina, kazivača i kazivačica te raznih karakterističnih motiva iz umjetnosti i života naroda; najvećim su dijelom  rad akademskog slikara Živka Kljakovića, a tek je 9 zbirki djelo drugih autora</a:t>
            </a:r>
          </a:p>
          <a:p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Plesne zbirke i </a:t>
            </a:r>
            <a:r>
              <a:rPr lang="hr-HR" sz="1400" b="1" err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kinetogrami</a:t>
            </a:r>
            <a:r>
              <a:rPr lang="hr-HR" sz="1400" b="1" smtClean="0">
                <a:solidFill>
                  <a:srgbClr val="FF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opisi hrvatskih plesova najvećim su dijelom rad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dr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. Ivana Ivančana, ali tu se nalaze i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kinetogrami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drugih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etnokoreologa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i folklorista (Zvonko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Lovrenčević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Ljelja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Taš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Branko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Kostelac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Ana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Maletić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Petar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Ortolani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, Branko </a:t>
            </a:r>
            <a:r>
              <a:rPr lang="hr-HR" sz="1400" err="1" smtClean="0">
                <a:latin typeface="Calibri" pitchFamily="34" charset="0"/>
                <a:cs typeface="Calibri" pitchFamily="34" charset="0"/>
              </a:rPr>
              <a:t>Šegović</a:t>
            </a:r>
            <a:r>
              <a:rPr lang="hr-HR" sz="1400" smtClean="0"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arodneMelodijeIz ISTRE i s OTOKA B  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500438"/>
            <a:ext cx="1757305" cy="2458188"/>
          </a:xfrm>
          <a:prstGeom prst="rect">
            <a:avLst/>
          </a:prstGeom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>
                <a:solidFill>
                  <a:schemeClr val="tx2"/>
                </a:solidFill>
              </a:rPr>
              <a:t>Notne zbirke</a:t>
            </a:r>
            <a:br>
              <a:rPr lang="hr-HR" smtClean="0">
                <a:solidFill>
                  <a:schemeClr val="tx2"/>
                </a:solidFill>
              </a:rPr>
            </a:br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7544" cy="4186253"/>
          </a:xfrm>
        </p:spPr>
        <p:txBody>
          <a:bodyPr>
            <a:normAutofit fontScale="92500"/>
          </a:bodyPr>
          <a:lstStyle/>
          <a:p>
            <a:endParaRPr lang="hr-HR" b="1" smtClean="0"/>
          </a:p>
          <a:p>
            <a:r>
              <a:rPr lang="hr-HR" smtClean="0"/>
              <a:t>Broj zbirki: 314 </a:t>
            </a:r>
          </a:p>
          <a:p>
            <a:r>
              <a:rPr lang="hr-HR" smtClean="0"/>
              <a:t>Broj stranica: </a:t>
            </a:r>
            <a:r>
              <a:rPr lang="hr-HR" err="1" smtClean="0"/>
              <a:t>cca</a:t>
            </a:r>
            <a:r>
              <a:rPr lang="hr-HR" smtClean="0"/>
              <a:t> 80 000</a:t>
            </a:r>
          </a:p>
          <a:p>
            <a:r>
              <a:rPr lang="hr-HR" smtClean="0"/>
              <a:t>Razdoblje: 	19. i 20. stoljeće </a:t>
            </a:r>
          </a:p>
          <a:p>
            <a:r>
              <a:rPr lang="hr-HR" smtClean="0"/>
              <a:t>Lokaliteti: Hrvatska, Gradišće, Europa</a:t>
            </a:r>
          </a:p>
          <a:p>
            <a:endParaRPr lang="hr-HR" smtClean="0"/>
          </a:p>
          <a:p>
            <a:endParaRPr lang="en-US"/>
          </a:p>
        </p:txBody>
      </p:sp>
      <p:pic>
        <p:nvPicPr>
          <p:cNvPr id="22" name="Content Placeholder 21" descr="a Naslovnic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00562" y="857232"/>
            <a:ext cx="1870364" cy="250213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5813673"/>
            <a:ext cx="1819150" cy="1044327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428736"/>
            <a:ext cx="7239000" cy="4846320"/>
          </a:xfrm>
        </p:spPr>
        <p:txBody>
          <a:bodyPr>
            <a:normAutofit fontScale="92500" lnSpcReduction="20000"/>
          </a:bodyPr>
          <a:lstStyle/>
          <a:p>
            <a:r>
              <a:rPr lang="hr-HR" sz="2800" smtClean="0"/>
              <a:t>Jedinstveni, unikatni zapisi </a:t>
            </a:r>
          </a:p>
          <a:p>
            <a:endParaRPr lang="hr-HR" sz="2800" smtClean="0"/>
          </a:p>
          <a:p>
            <a:r>
              <a:rPr lang="hr-HR" sz="2800" smtClean="0"/>
              <a:t>Primarni cilj: izrada zaštitnih kopija te sprječavanje daljnje devastacije izvornika</a:t>
            </a:r>
          </a:p>
          <a:p>
            <a:endParaRPr lang="hr-HR" sz="2800" smtClean="0"/>
          </a:p>
          <a:p>
            <a:pPr>
              <a:buNone/>
            </a:pPr>
            <a:r>
              <a:rPr lang="hr-HR" sz="2800" b="1" smtClean="0"/>
              <a:t>Fonoteka</a:t>
            </a:r>
            <a:r>
              <a:rPr lang="hr-HR" sz="2800" smtClean="0"/>
              <a:t>: od 1997. godine digitalizirano 700 magnetofonskih vrpci na 900 CD-ova </a:t>
            </a:r>
            <a:endParaRPr lang="hr-HR" sz="2800" smtClean="0">
              <a:solidFill>
                <a:schemeClr val="accent2"/>
              </a:solidFill>
            </a:endParaRPr>
          </a:p>
          <a:p>
            <a:endParaRPr lang="hr-HR" sz="2800" smtClean="0"/>
          </a:p>
          <a:p>
            <a:pPr>
              <a:buNone/>
            </a:pPr>
            <a:r>
              <a:rPr lang="hr-HR" sz="2800" b="1" smtClean="0"/>
              <a:t>Rukopisni fond</a:t>
            </a:r>
            <a:r>
              <a:rPr lang="hr-HR" sz="2800" smtClean="0"/>
              <a:t>: od 2002. digitalizirano 210 notnih svezaka, odnosno, 34.391 stranica</a:t>
            </a:r>
          </a:p>
          <a:p>
            <a:endParaRPr lang="hr-HR" sz="2800" smtClean="0"/>
          </a:p>
          <a:p>
            <a:pPr>
              <a:buNone/>
            </a:pPr>
            <a:r>
              <a:rPr lang="hr-HR" sz="2800" b="1" smtClean="0"/>
              <a:t>Videoteka</a:t>
            </a:r>
            <a:r>
              <a:rPr lang="hr-HR" sz="2800" smtClean="0"/>
              <a:t>: sporadična digitalizacija najčešće korištenih audio-video zapisa</a:t>
            </a:r>
          </a:p>
          <a:p>
            <a:endParaRPr lang="en-US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457200" y="320674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smtClean="0">
                <a:solidFill>
                  <a:schemeClr val="tx2"/>
                </a:solidFill>
              </a:rPr>
              <a:t>Digitalizacija arhivske građe</a:t>
            </a:r>
            <a:endParaRPr lang="hr-H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0371" y="5126682"/>
            <a:ext cx="1320021" cy="1686694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smtClean="0"/>
              <a:t>Trajanje projekta</a:t>
            </a:r>
          </a:p>
          <a:p>
            <a:pPr>
              <a:buNone/>
            </a:pPr>
            <a:r>
              <a:rPr lang="hr-HR" sz="2800" smtClean="0"/>
              <a:t>	2002. – 2005. </a:t>
            </a:r>
            <a:endParaRPr lang="hr-HR" sz="2800" smtClean="0">
              <a:solidFill>
                <a:schemeClr val="accent2"/>
              </a:solidFill>
            </a:endParaRPr>
          </a:p>
          <a:p>
            <a:endParaRPr lang="hr-HR" sz="2800" smtClean="0"/>
          </a:p>
          <a:p>
            <a:r>
              <a:rPr lang="hr-HR" sz="2800" b="1" smtClean="0"/>
              <a:t>Financiranje</a:t>
            </a:r>
            <a:r>
              <a:rPr lang="hr-HR" sz="2800" smtClean="0"/>
              <a:t> </a:t>
            </a:r>
          </a:p>
          <a:p>
            <a:pPr>
              <a:buNone/>
            </a:pPr>
            <a:r>
              <a:rPr lang="hr-HR" sz="2800" smtClean="0"/>
              <a:t>	Ministarstvo kulture, športa i obrazovanja; IEF</a:t>
            </a:r>
          </a:p>
          <a:p>
            <a:endParaRPr lang="hr-HR" sz="2800" smtClean="0"/>
          </a:p>
          <a:p>
            <a:r>
              <a:rPr lang="hr-HR" sz="2800" b="1" smtClean="0"/>
              <a:t>Rezultati</a:t>
            </a:r>
          </a:p>
          <a:p>
            <a:pPr>
              <a:buNone/>
            </a:pPr>
            <a:r>
              <a:rPr lang="hr-HR" sz="2800" smtClean="0"/>
              <a:t>	digitalizirana polovica zapisa</a:t>
            </a:r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 rot="10800000" flipV="1">
            <a:off x="457200" y="61803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>
                <a:solidFill>
                  <a:schemeClr val="tx2"/>
                </a:solidFill>
              </a:rPr>
              <a:t> </a:t>
            </a:r>
            <a:r>
              <a:rPr lang="hr-HR" b="1" smtClean="0">
                <a:solidFill>
                  <a:schemeClr val="tx2"/>
                </a:solidFill>
              </a:rPr>
              <a:t>Digitalizacija </a:t>
            </a:r>
            <a:r>
              <a:rPr lang="hr-HR" b="1" err="1" smtClean="0">
                <a:solidFill>
                  <a:schemeClr val="tx2"/>
                </a:solidFill>
              </a:rPr>
              <a:t>Nototeke</a:t>
            </a:r>
            <a:endParaRPr lang="hr-H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0371" y="5126682"/>
            <a:ext cx="1320021" cy="168669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800" b="1" smtClean="0"/>
              <a:t>Tvrtka CV sistemi: </a:t>
            </a:r>
          </a:p>
          <a:p>
            <a:r>
              <a:rPr lang="hr-HR" sz="2800" smtClean="0"/>
              <a:t>skeniranje i snimanje zapisa na CD-e</a:t>
            </a:r>
          </a:p>
          <a:p>
            <a:r>
              <a:rPr lang="hr-HR" sz="2800" err="1" smtClean="0"/>
              <a:t>.tiff</a:t>
            </a:r>
            <a:r>
              <a:rPr lang="hr-HR" sz="2800" smtClean="0"/>
              <a:t> format, u rezoluciji 300 </a:t>
            </a:r>
            <a:r>
              <a:rPr lang="hr-HR" sz="2800" err="1" smtClean="0"/>
              <a:t>dpi</a:t>
            </a:r>
            <a:r>
              <a:rPr lang="hr-HR" sz="2800" smtClean="0"/>
              <a:t> (svaka stranica 1 dokument)</a:t>
            </a:r>
          </a:p>
          <a:p>
            <a:r>
              <a:rPr lang="hr-HR" sz="2800" err="1" smtClean="0"/>
              <a:t>.pdf</a:t>
            </a:r>
            <a:r>
              <a:rPr lang="hr-HR" sz="2800" smtClean="0"/>
              <a:t> format  (1 zbirka = 1 </a:t>
            </a:r>
            <a:r>
              <a:rPr lang="hr-HR" sz="2800" err="1" smtClean="0"/>
              <a:t>.pdf</a:t>
            </a:r>
            <a:r>
              <a:rPr lang="hr-HR" sz="2800" smtClean="0"/>
              <a:t> dokument)</a:t>
            </a:r>
          </a:p>
          <a:p>
            <a:r>
              <a:rPr lang="hr-HR" sz="2800" smtClean="0"/>
              <a:t>isporuka: po 2 CD-a sa skenovima u </a:t>
            </a:r>
            <a:r>
              <a:rPr lang="hr-HR" sz="2800" err="1" smtClean="0"/>
              <a:t>.pdf</a:t>
            </a:r>
            <a:r>
              <a:rPr lang="hr-HR" sz="2800" smtClean="0"/>
              <a:t> formatu i po 2 CD-a u </a:t>
            </a:r>
            <a:r>
              <a:rPr lang="hr-HR" sz="2800" err="1" smtClean="0"/>
              <a:t>.tiff</a:t>
            </a:r>
            <a:r>
              <a:rPr lang="hr-HR" sz="2800" smtClean="0"/>
              <a:t>-u (1 primjerak za korištenje i 1 za pohranu)</a:t>
            </a:r>
          </a:p>
        </p:txBody>
      </p:sp>
      <p:sp>
        <p:nvSpPr>
          <p:cNvPr id="10" name="Title 9"/>
          <p:cNvSpPr txBox="1">
            <a:spLocks noGrp="1"/>
          </p:cNvSpPr>
          <p:nvPr>
            <p:ph type="title"/>
          </p:nvPr>
        </p:nvSpPr>
        <p:spPr>
          <a:xfrm>
            <a:off x="428596" y="642918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 </a:t>
            </a:r>
            <a:r>
              <a:rPr lang="hr-HR" b="1" smtClean="0">
                <a:solidFill>
                  <a:schemeClr val="tx2"/>
                </a:solidFill>
              </a:rPr>
              <a:t>Digitalizacija </a:t>
            </a:r>
            <a:r>
              <a:rPr lang="hr-HR" b="1" err="1" smtClean="0">
                <a:solidFill>
                  <a:schemeClr val="tx2"/>
                </a:solidFill>
              </a:rPr>
              <a:t>Nototeke</a:t>
            </a:r>
            <a:endParaRPr lang="hr-H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972</Words>
  <Application>Microsoft Office PowerPoint</Application>
  <PresentationFormat>Prikaz na zaslonu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Opulent</vt:lpstr>
      <vt:lpstr>Digitalizacija notnih zbirki</vt:lpstr>
      <vt:lpstr>Institut za etnologiju i folkloristiku  </vt:lpstr>
      <vt:lpstr>Specijalni arhiv /  Dokumentacija IEF-a</vt:lpstr>
      <vt:lpstr>Dokumentacijske zbirke</vt:lpstr>
      <vt:lpstr>Dokumentacijske zbirke  </vt:lpstr>
      <vt:lpstr>Notne zbirke </vt:lpstr>
      <vt:lpstr>Digitalizacija arhivske građe</vt:lpstr>
      <vt:lpstr> Digitalizacija Nototeke</vt:lpstr>
      <vt:lpstr> Digitalizacija Nototeke</vt:lpstr>
      <vt:lpstr> Digitalizacija Nototeke</vt:lpstr>
      <vt:lpstr>Slajd 11</vt:lpstr>
      <vt:lpstr>Predmetni metapodaci </vt:lpstr>
      <vt:lpstr>Način korištenja sadržaja</vt:lpstr>
      <vt:lpstr>Rezultati digitalizacije: </vt:lpstr>
      <vt:lpstr>Vrijednost i prednosti digitalizacije:</vt:lpstr>
      <vt:lpstr>Pitanja i nedoumice</vt:lpstr>
      <vt:lpstr>Planovi za budućnost </vt:lpstr>
      <vt:lpstr>HVALA!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irena</dc:creator>
  <cp:lastModifiedBy>Suzana Ulipi</cp:lastModifiedBy>
  <cp:revision>95</cp:revision>
  <dcterms:created xsi:type="dcterms:W3CDTF">2011-04-27T19:29:34Z</dcterms:created>
  <dcterms:modified xsi:type="dcterms:W3CDTF">2011-05-12T06:41:20Z</dcterms:modified>
</cp:coreProperties>
</file>